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21945600" cy="32918400"/>
  <p:notesSz cx="21488400" cy="3246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27"/>
    <a:srgbClr val="D24726"/>
    <a:srgbClr val="D3B4D4"/>
    <a:srgbClr val="B2F0BC"/>
    <a:srgbClr val="B9E9CF"/>
    <a:srgbClr val="8BDBAF"/>
    <a:srgbClr val="7DE9A1"/>
    <a:srgbClr val="71F59A"/>
    <a:srgbClr val="A7D5BA"/>
    <a:srgbClr val="B99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9" autoAdjust="0"/>
    <p:restoredTop sz="96405" autoAdjust="0"/>
  </p:normalViewPr>
  <p:slideViewPr>
    <p:cSldViewPr>
      <p:cViewPr varScale="1">
        <p:scale>
          <a:sx n="17" d="100"/>
          <a:sy n="17" d="100"/>
        </p:scale>
        <p:origin x="3070" y="58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2171363" y="0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86550" y="2435225"/>
            <a:ext cx="8115300" cy="12172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49475" y="15419388"/>
            <a:ext cx="17189450" cy="146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0832425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2171363" y="30832425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0EF87F-2FDD-4627-9CC8-9FA1462FD6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807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154104-DF26-40A6-9E31-7E8569046E89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86550" y="2435225"/>
            <a:ext cx="8115300" cy="121729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885716"/>
      </p:ext>
    </p:extLst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710" y="10225089"/>
            <a:ext cx="18654183" cy="7058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418" y="18654714"/>
            <a:ext cx="15362767" cy="8410575"/>
          </a:xfrm>
        </p:spPr>
        <p:txBody>
          <a:bodyPr/>
          <a:lstStyle>
            <a:lvl1pPr marL="0" indent="0" algn="ctr">
              <a:buNone/>
              <a:defRPr/>
            </a:lvl1pPr>
            <a:lvl2pPr marL="304831" indent="0" algn="ctr">
              <a:buNone/>
              <a:defRPr/>
            </a:lvl2pPr>
            <a:lvl3pPr marL="609661" indent="0" algn="ctr">
              <a:buNone/>
              <a:defRPr/>
            </a:lvl3pPr>
            <a:lvl4pPr marL="914492" indent="0" algn="ctr">
              <a:buNone/>
              <a:defRPr/>
            </a:lvl4pPr>
            <a:lvl5pPr marL="1219322" indent="0" algn="ctr">
              <a:buNone/>
              <a:defRPr/>
            </a:lvl5pPr>
            <a:lvl6pPr marL="1524152" indent="0" algn="ctr">
              <a:buNone/>
              <a:defRPr/>
            </a:lvl6pPr>
            <a:lvl7pPr marL="1828983" indent="0" algn="ctr">
              <a:buNone/>
              <a:defRPr/>
            </a:lvl7pPr>
            <a:lvl8pPr marL="2133813" indent="0" algn="ctr">
              <a:buNone/>
              <a:defRPr/>
            </a:lvl8pPr>
            <a:lvl9pPr marL="243864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4AA4AC-036F-4D3F-852C-349A715E91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84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14947-12CF-4680-9116-0039B81BB7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09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985" y="1319215"/>
            <a:ext cx="4937125" cy="28084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494" y="1319215"/>
            <a:ext cx="14711891" cy="28084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FA837B-AC90-4FEE-8AFE-3AF5AA70F8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35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80611-F565-423E-A4F2-3489EDD72D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36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2" y="21152647"/>
            <a:ext cx="18654183" cy="653891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2" y="13951745"/>
            <a:ext cx="18654183" cy="7200900"/>
          </a:xfrm>
        </p:spPr>
        <p:txBody>
          <a:bodyPr anchor="b"/>
          <a:lstStyle>
            <a:lvl1pPr marL="0" indent="0">
              <a:buNone/>
              <a:defRPr sz="1333"/>
            </a:lvl1pPr>
            <a:lvl2pPr marL="304831" indent="0">
              <a:buNone/>
              <a:defRPr sz="1200"/>
            </a:lvl2pPr>
            <a:lvl3pPr marL="609661" indent="0">
              <a:buNone/>
              <a:defRPr sz="1067"/>
            </a:lvl3pPr>
            <a:lvl4pPr marL="914492" indent="0">
              <a:buNone/>
              <a:defRPr sz="933"/>
            </a:lvl4pPr>
            <a:lvl5pPr marL="1219322" indent="0">
              <a:buNone/>
              <a:defRPr sz="933"/>
            </a:lvl5pPr>
            <a:lvl6pPr marL="1524152" indent="0">
              <a:buNone/>
              <a:defRPr sz="933"/>
            </a:lvl6pPr>
            <a:lvl7pPr marL="1828983" indent="0">
              <a:buNone/>
              <a:defRPr sz="933"/>
            </a:lvl7pPr>
            <a:lvl8pPr marL="2133813" indent="0">
              <a:buNone/>
              <a:defRPr sz="933"/>
            </a:lvl8pPr>
            <a:lvl9pPr marL="2438644" indent="0">
              <a:buNone/>
              <a:defRPr sz="9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FB7AC-55DC-4420-B294-9984705CDD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82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492" y="7681915"/>
            <a:ext cx="9824508" cy="21721763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3601" y="7681915"/>
            <a:ext cx="9824509" cy="21721763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709383-D65C-43F1-BDB8-0BBD8C8302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90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492" y="7367590"/>
            <a:ext cx="9696450" cy="307181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31" indent="0">
              <a:buNone/>
              <a:defRPr sz="1333" b="1"/>
            </a:lvl2pPr>
            <a:lvl3pPr marL="609661" indent="0">
              <a:buNone/>
              <a:defRPr sz="1200" b="1"/>
            </a:lvl3pPr>
            <a:lvl4pPr marL="914492" indent="0">
              <a:buNone/>
              <a:defRPr sz="1067" b="1"/>
            </a:lvl4pPr>
            <a:lvl5pPr marL="1219322" indent="0">
              <a:buNone/>
              <a:defRPr sz="1067" b="1"/>
            </a:lvl5pPr>
            <a:lvl6pPr marL="1524152" indent="0">
              <a:buNone/>
              <a:defRPr sz="1067" b="1"/>
            </a:lvl6pPr>
            <a:lvl7pPr marL="1828983" indent="0">
              <a:buNone/>
              <a:defRPr sz="1067" b="1"/>
            </a:lvl7pPr>
            <a:lvl8pPr marL="2133813" indent="0">
              <a:buNone/>
              <a:defRPr sz="1067" b="1"/>
            </a:lvl8pPr>
            <a:lvl9pPr marL="2438644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492" y="10439400"/>
            <a:ext cx="9696450" cy="18966657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485" y="7367590"/>
            <a:ext cx="9699625" cy="307181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31" indent="0">
              <a:buNone/>
              <a:defRPr sz="1333" b="1"/>
            </a:lvl2pPr>
            <a:lvl3pPr marL="609661" indent="0">
              <a:buNone/>
              <a:defRPr sz="1200" b="1"/>
            </a:lvl3pPr>
            <a:lvl4pPr marL="914492" indent="0">
              <a:buNone/>
              <a:defRPr sz="1067" b="1"/>
            </a:lvl4pPr>
            <a:lvl5pPr marL="1219322" indent="0">
              <a:buNone/>
              <a:defRPr sz="1067" b="1"/>
            </a:lvl5pPr>
            <a:lvl6pPr marL="1524152" indent="0">
              <a:buNone/>
              <a:defRPr sz="1067" b="1"/>
            </a:lvl6pPr>
            <a:lvl7pPr marL="1828983" indent="0">
              <a:buNone/>
              <a:defRPr sz="1067" b="1"/>
            </a:lvl7pPr>
            <a:lvl8pPr marL="2133813" indent="0">
              <a:buNone/>
              <a:defRPr sz="1067" b="1"/>
            </a:lvl8pPr>
            <a:lvl9pPr marL="2438644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485" y="10439400"/>
            <a:ext cx="9699625" cy="18966657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CCD494-CFB1-4956-8B9D-D95F349042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24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171374-98DA-477E-BE58-09EB33615E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79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7880EC-3C71-4C3F-80EB-4BE0148344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3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492" y="1309690"/>
            <a:ext cx="7219950" cy="557927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9909" y="1309690"/>
            <a:ext cx="12268200" cy="2809637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492" y="6888957"/>
            <a:ext cx="7219950" cy="22517100"/>
          </a:xfrm>
        </p:spPr>
        <p:txBody>
          <a:bodyPr/>
          <a:lstStyle>
            <a:lvl1pPr marL="0" indent="0">
              <a:buNone/>
              <a:defRPr sz="933"/>
            </a:lvl1pPr>
            <a:lvl2pPr marL="304831" indent="0">
              <a:buNone/>
              <a:defRPr sz="800"/>
            </a:lvl2pPr>
            <a:lvl3pPr marL="609661" indent="0">
              <a:buNone/>
              <a:defRPr sz="667"/>
            </a:lvl3pPr>
            <a:lvl4pPr marL="914492" indent="0">
              <a:buNone/>
              <a:defRPr sz="600"/>
            </a:lvl4pPr>
            <a:lvl5pPr marL="1219322" indent="0">
              <a:buNone/>
              <a:defRPr sz="600"/>
            </a:lvl5pPr>
            <a:lvl6pPr marL="1524152" indent="0">
              <a:buNone/>
              <a:defRPr sz="600"/>
            </a:lvl6pPr>
            <a:lvl7pPr marL="1828983" indent="0">
              <a:buNone/>
              <a:defRPr sz="600"/>
            </a:lvl7pPr>
            <a:lvl8pPr marL="2133813" indent="0">
              <a:buNone/>
              <a:defRPr sz="600"/>
            </a:lvl8pPr>
            <a:lvl9pPr marL="24386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39B687-E2F3-4AE7-9B2A-4F001524E2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3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068" y="23043359"/>
            <a:ext cx="13167783" cy="2719388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068" y="2940845"/>
            <a:ext cx="13167783" cy="19752468"/>
          </a:xfrm>
        </p:spPr>
        <p:txBody>
          <a:bodyPr/>
          <a:lstStyle>
            <a:lvl1pPr marL="0" indent="0">
              <a:buNone/>
              <a:defRPr sz="2133"/>
            </a:lvl1pPr>
            <a:lvl2pPr marL="304831" indent="0">
              <a:buNone/>
              <a:defRPr sz="1867"/>
            </a:lvl2pPr>
            <a:lvl3pPr marL="609661" indent="0">
              <a:buNone/>
              <a:defRPr sz="1600"/>
            </a:lvl3pPr>
            <a:lvl4pPr marL="914492" indent="0">
              <a:buNone/>
              <a:defRPr sz="1333"/>
            </a:lvl4pPr>
            <a:lvl5pPr marL="1219322" indent="0">
              <a:buNone/>
              <a:defRPr sz="1333"/>
            </a:lvl5pPr>
            <a:lvl6pPr marL="1524152" indent="0">
              <a:buNone/>
              <a:defRPr sz="1333"/>
            </a:lvl6pPr>
            <a:lvl7pPr marL="1828983" indent="0">
              <a:buNone/>
              <a:defRPr sz="1333"/>
            </a:lvl7pPr>
            <a:lvl8pPr marL="2133813" indent="0">
              <a:buNone/>
              <a:defRPr sz="1333"/>
            </a:lvl8pPr>
            <a:lvl9pPr marL="2438644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068" y="25762745"/>
            <a:ext cx="13167783" cy="3864768"/>
          </a:xfrm>
        </p:spPr>
        <p:txBody>
          <a:bodyPr/>
          <a:lstStyle>
            <a:lvl1pPr marL="0" indent="0">
              <a:buNone/>
              <a:defRPr sz="933"/>
            </a:lvl1pPr>
            <a:lvl2pPr marL="304831" indent="0">
              <a:buNone/>
              <a:defRPr sz="800"/>
            </a:lvl2pPr>
            <a:lvl3pPr marL="609661" indent="0">
              <a:buNone/>
              <a:defRPr sz="667"/>
            </a:lvl3pPr>
            <a:lvl4pPr marL="914492" indent="0">
              <a:buNone/>
              <a:defRPr sz="600"/>
            </a:lvl4pPr>
            <a:lvl5pPr marL="1219322" indent="0">
              <a:buNone/>
              <a:defRPr sz="600"/>
            </a:lvl5pPr>
            <a:lvl6pPr marL="1524152" indent="0">
              <a:buNone/>
              <a:defRPr sz="600"/>
            </a:lvl6pPr>
            <a:lvl7pPr marL="1828983" indent="0">
              <a:buNone/>
              <a:defRPr sz="600"/>
            </a:lvl7pPr>
            <a:lvl8pPr marL="2133813" indent="0">
              <a:buNone/>
              <a:defRPr sz="600"/>
            </a:lvl8pPr>
            <a:lvl9pPr marL="24386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6FAF-1B61-470E-9AD0-103CACBE0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298079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7493" y="1319213"/>
            <a:ext cx="1975061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97493" y="7681915"/>
            <a:ext cx="19750617" cy="2172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7493" y="29975175"/>
            <a:ext cx="51202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>
            <a:lvl1pPr algn="l" defTabSz="2090418">
              <a:defRPr sz="32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8293" y="29975175"/>
            <a:ext cx="69490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>
            <a:lvl1pPr defTabSz="2090418">
              <a:defRPr sz="32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727893" y="29975175"/>
            <a:ext cx="51202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>
            <a:lvl1pPr algn="r" defTabSz="2090418">
              <a:defRPr sz="3200"/>
            </a:lvl1pPr>
          </a:lstStyle>
          <a:p>
            <a:fld id="{E7738C01-533E-4BCD-91D9-A2564BA35F7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+mj-lt"/>
          <a:ea typeface="+mj-ea"/>
          <a:cs typeface="+mj-cs"/>
        </a:defRPr>
      </a:lvl1pPr>
      <a:lvl2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2pPr>
      <a:lvl3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3pPr>
      <a:lvl4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4pPr>
      <a:lvl5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5pPr>
      <a:lvl6pPr marL="304831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6pPr>
      <a:lvl7pPr marL="609661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7pPr>
      <a:lvl8pPr marL="914492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8pPr>
      <a:lvl9pPr marL="1219322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9pPr>
    </p:titleStyle>
    <p:bodyStyle>
      <a:lvl1pPr marL="784304" indent="-784304" algn="l" defTabSz="2090418" rtl="0" fontAlgn="base">
        <a:spcBef>
          <a:spcPct val="20000"/>
        </a:spcBef>
        <a:spcAft>
          <a:spcPct val="0"/>
        </a:spcAft>
        <a:buChar char="•"/>
        <a:defRPr sz="7334">
          <a:solidFill>
            <a:schemeClr val="tx1"/>
          </a:solidFill>
          <a:latin typeface="+mn-lt"/>
          <a:ea typeface="+mn-ea"/>
          <a:cs typeface="+mn-cs"/>
        </a:defRPr>
      </a:lvl1pPr>
      <a:lvl2pPr marL="1698795" indent="-654115" algn="l" defTabSz="2090418" rtl="0" fontAlgn="base">
        <a:spcBef>
          <a:spcPct val="20000"/>
        </a:spcBef>
        <a:spcAft>
          <a:spcPct val="0"/>
        </a:spcAft>
        <a:buChar char="–"/>
        <a:defRPr sz="6400">
          <a:solidFill>
            <a:schemeClr val="tx1"/>
          </a:solidFill>
          <a:latin typeface="+mn-lt"/>
        </a:defRPr>
      </a:lvl2pPr>
      <a:lvl3pPr marL="2613287" indent="-522869" algn="l" defTabSz="2090418" rtl="0" fontAlgn="base">
        <a:spcBef>
          <a:spcPct val="20000"/>
        </a:spcBef>
        <a:spcAft>
          <a:spcPct val="0"/>
        </a:spcAft>
        <a:buChar char="•"/>
        <a:defRPr sz="5467">
          <a:solidFill>
            <a:schemeClr val="tx1"/>
          </a:solidFill>
          <a:latin typeface="+mn-lt"/>
        </a:defRPr>
      </a:lvl3pPr>
      <a:lvl4pPr marL="3657966" indent="-522869" algn="l" defTabSz="2090418" rtl="0" fontAlgn="base">
        <a:spcBef>
          <a:spcPct val="20000"/>
        </a:spcBef>
        <a:spcAft>
          <a:spcPct val="0"/>
        </a:spcAft>
        <a:buChar char="–"/>
        <a:defRPr sz="4600">
          <a:solidFill>
            <a:schemeClr val="tx1"/>
          </a:solidFill>
          <a:latin typeface="+mn-lt"/>
        </a:defRPr>
      </a:lvl4pPr>
      <a:lvl5pPr marL="4702646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5pPr>
      <a:lvl6pPr marL="5007476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6pPr>
      <a:lvl7pPr marL="5312307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7pPr>
      <a:lvl8pPr marL="5617138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8pPr>
      <a:lvl9pPr marL="5921967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31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61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92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322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152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983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813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644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7.emf"/><Relationship Id="rId1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jpe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1" name="Text Box 1841"/>
          <p:cNvSpPr txBox="1">
            <a:spLocks noChangeArrowheads="1"/>
          </p:cNvSpPr>
          <p:nvPr/>
        </p:nvSpPr>
        <p:spPr bwMode="auto">
          <a:xfrm>
            <a:off x="905516" y="297562"/>
            <a:ext cx="21268683" cy="173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0803" tIns="30411" rIns="60803" bIns="30411">
            <a:spAutoFit/>
          </a:bodyPr>
          <a:lstStyle>
            <a:lvl1pPr algn="l" defTabSz="3132138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3132138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3132138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3132138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3132138">
              <a:defRPr>
                <a:solidFill>
                  <a:schemeClr val="tx1"/>
                </a:solidFill>
                <a:latin typeface="Arial" charset="0"/>
              </a:defRPr>
            </a:lvl5pPr>
            <a:lvl6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6000" dirty="0" err="1" smtClean="0">
                <a:latin typeface="BankGothic Md BT" panose="020B0807020203060204" pitchFamily="34" charset="0"/>
              </a:rPr>
              <a:t>Spinny</a:t>
            </a:r>
            <a:r>
              <a:rPr lang="en-US" altLang="en-US" sz="6000" dirty="0" smtClean="0">
                <a:latin typeface="BankGothic Md BT" panose="020B0807020203060204" pitchFamily="34" charset="0"/>
              </a:rPr>
              <a:t> Things</a:t>
            </a:r>
            <a:endParaRPr lang="en-US" altLang="en-US" sz="6000" dirty="0">
              <a:latin typeface="BankGothic Md BT" panose="020B0807020203060204" pitchFamily="34" charset="0"/>
            </a:endParaRPr>
          </a:p>
          <a:p>
            <a:r>
              <a:rPr lang="en-US" altLang="en-US" sz="3200" dirty="0" smtClean="0">
                <a:latin typeface="BankGothic Md BT" panose="020B0807020203060204" pitchFamily="34" charset="0"/>
              </a:rPr>
              <a:t>Cyndia Cao, Jane </a:t>
            </a:r>
            <a:r>
              <a:rPr lang="en-US" altLang="en-US" sz="3200" dirty="0" err="1" smtClean="0">
                <a:latin typeface="BankGothic Md BT" panose="020B0807020203060204" pitchFamily="34" charset="0"/>
              </a:rPr>
              <a:t>Coffrin</a:t>
            </a:r>
            <a:r>
              <a:rPr lang="en-US" altLang="en-US" sz="3200" dirty="0" smtClean="0">
                <a:latin typeface="BankGothic Md BT" panose="020B0807020203060204" pitchFamily="34" charset="0"/>
              </a:rPr>
              <a:t>, Wesley Cox, Erik Gest, Chris Kwok, Paige Reiter</a:t>
            </a:r>
            <a:endParaRPr lang="it-IT" altLang="en-US" sz="3200" dirty="0" smtClean="0">
              <a:latin typeface="BankGothic Md BT" panose="020B0807020203060204" pitchFamily="34" charset="0"/>
            </a:endParaRPr>
          </a:p>
          <a:p>
            <a:r>
              <a:rPr lang="it-IT" altLang="en-US" sz="3200" dirty="0">
                <a:latin typeface="BankGothic Md BT" panose="020B0807020203060204" pitchFamily="34" charset="0"/>
              </a:rPr>
              <a:t>m</a:t>
            </a:r>
            <a:r>
              <a:rPr lang="it-IT" altLang="en-US" sz="3200" dirty="0" smtClean="0">
                <a:latin typeface="BankGothic Md BT" panose="020B0807020203060204" pitchFamily="34" charset="0"/>
              </a:rPr>
              <a:t>itspinnythings.blogspot.com | spinnythings@mit.edu</a:t>
            </a:r>
            <a:endParaRPr lang="it-IT" altLang="en-US" sz="3200" dirty="0">
              <a:latin typeface="BankGothic Md BT" panose="020B0807020203060204" pitchFamily="34" charset="0"/>
            </a:endParaRPr>
          </a:p>
        </p:txBody>
      </p:sp>
      <p:sp>
        <p:nvSpPr>
          <p:cNvPr id="11704" name="Line 1464"/>
          <p:cNvSpPr>
            <a:spLocks noChangeShapeType="1"/>
          </p:cNvSpPr>
          <p:nvPr/>
        </p:nvSpPr>
        <p:spPr bwMode="auto">
          <a:xfrm>
            <a:off x="0" y="2182431"/>
            <a:ext cx="21948775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12011" name="Line 1771"/>
          <p:cNvSpPr>
            <a:spLocks noChangeShapeType="1"/>
          </p:cNvSpPr>
          <p:nvPr/>
        </p:nvSpPr>
        <p:spPr bwMode="auto">
          <a:xfrm flipH="1">
            <a:off x="7903017" y="2555009"/>
            <a:ext cx="6747" cy="1542107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12077" name="Text Box 1837"/>
          <p:cNvSpPr txBox="1">
            <a:spLocks noChangeArrowheads="1"/>
          </p:cNvSpPr>
          <p:nvPr/>
        </p:nvSpPr>
        <p:spPr bwMode="auto">
          <a:xfrm>
            <a:off x="18428638" y="1460266"/>
            <a:ext cx="2864754" cy="38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0957" tIns="30478" rIns="60957" bIns="30478">
            <a:spAutoFit/>
          </a:bodyPr>
          <a:lstStyle>
            <a:lvl1pPr algn="l" defTabSz="3135313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3135313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3135313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3135313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3135313">
              <a:defRPr>
                <a:solidFill>
                  <a:schemeClr val="tx1"/>
                </a:solidFill>
                <a:latin typeface="Arial" charset="0"/>
              </a:defRPr>
            </a:lvl5pPr>
            <a:lvl6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133" b="1" dirty="0" smtClean="0">
                <a:latin typeface="BankGothic Md BT" panose="020B0807020203060204" pitchFamily="34" charset="0"/>
              </a:rPr>
              <a:t>2.008 FALL 2015</a:t>
            </a:r>
            <a:endParaRPr lang="en-US" altLang="en-US" sz="2133" b="1" dirty="0">
              <a:latin typeface="BankGothic Md BT" panose="020B0807020203060204" pitchFamily="34" charset="0"/>
            </a:endParaRPr>
          </a:p>
        </p:txBody>
      </p:sp>
      <p:sp>
        <p:nvSpPr>
          <p:cNvPr id="12078" name="Line 1838"/>
          <p:cNvSpPr>
            <a:spLocks noChangeShapeType="1"/>
          </p:cNvSpPr>
          <p:nvPr/>
        </p:nvSpPr>
        <p:spPr bwMode="auto">
          <a:xfrm>
            <a:off x="19449301" y="371807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pic>
        <p:nvPicPr>
          <p:cNvPr id="1026" name="Picture 2" descr="http://meche.mit.edu/img/home/meche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0" r="-4434"/>
          <a:stretch/>
        </p:blipFill>
        <p:spPr bwMode="auto">
          <a:xfrm>
            <a:off x="18931192" y="156118"/>
            <a:ext cx="2362200" cy="126549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43" name="Text Box 1458"/>
          <p:cNvSpPr txBox="1">
            <a:spLocks noChangeArrowheads="1"/>
          </p:cNvSpPr>
          <p:nvPr/>
        </p:nvSpPr>
        <p:spPr bwMode="auto">
          <a:xfrm>
            <a:off x="1840738" y="4113008"/>
            <a:ext cx="422019" cy="84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08937" tIns="104469" rIns="208937" bIns="104469">
            <a:spAutoFit/>
          </a:bodyPr>
          <a:lstStyle>
            <a:lvl1pPr algn="l" defTabSz="3135313">
              <a:defRPr>
                <a:solidFill>
                  <a:schemeClr val="tx1"/>
                </a:solidFill>
                <a:latin typeface="Arial" charset="0"/>
              </a:defRPr>
            </a:lvl1pPr>
            <a:lvl2pPr marL="1566863" algn="l" defTabSz="3135313">
              <a:defRPr>
                <a:solidFill>
                  <a:schemeClr val="tx1"/>
                </a:solidFill>
                <a:latin typeface="Arial" charset="0"/>
              </a:defRPr>
            </a:lvl2pPr>
            <a:lvl3pPr marL="3135313" algn="l" defTabSz="3135313">
              <a:defRPr>
                <a:solidFill>
                  <a:schemeClr val="tx1"/>
                </a:solidFill>
                <a:latin typeface="Arial" charset="0"/>
              </a:defRPr>
            </a:lvl3pPr>
            <a:lvl4pPr marL="4702175" algn="l" defTabSz="3135313">
              <a:defRPr>
                <a:solidFill>
                  <a:schemeClr val="tx1"/>
                </a:solidFill>
                <a:latin typeface="Arial" charset="0"/>
              </a:defRPr>
            </a:lvl4pPr>
            <a:lvl5pPr marL="6270625" algn="l" defTabSz="3135313">
              <a:defRPr>
                <a:solidFill>
                  <a:schemeClr val="tx1"/>
                </a:solidFill>
                <a:latin typeface="Arial" charset="0"/>
              </a:defRPr>
            </a:lvl5pPr>
            <a:lvl6pPr marL="67278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1850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76422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80994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4134"/>
          </a:p>
        </p:txBody>
      </p:sp>
      <p:sp>
        <p:nvSpPr>
          <p:cNvPr id="44" name="Line 1464"/>
          <p:cNvSpPr>
            <a:spLocks noChangeShapeType="1"/>
          </p:cNvSpPr>
          <p:nvPr/>
        </p:nvSpPr>
        <p:spPr bwMode="auto">
          <a:xfrm flipV="1">
            <a:off x="381767" y="18211799"/>
            <a:ext cx="13881499" cy="34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45" name="Text Box 1758"/>
          <p:cNvSpPr txBox="1">
            <a:spLocks noChangeArrowheads="1"/>
          </p:cNvSpPr>
          <p:nvPr/>
        </p:nvSpPr>
        <p:spPr bwMode="auto">
          <a:xfrm>
            <a:off x="2876646" y="9962417"/>
            <a:ext cx="123169" cy="69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0957" tIns="30478" rIns="60957" bIns="30478">
            <a:spAutoFit/>
          </a:bodyPr>
          <a:lstStyle>
            <a:lvl1pPr algn="l" defTabSz="3135313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3135313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3135313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3135313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3135313">
              <a:defRPr>
                <a:solidFill>
                  <a:schemeClr val="tx1"/>
                </a:solidFill>
                <a:latin typeface="Arial" charset="0"/>
              </a:defRPr>
            </a:lvl5pPr>
            <a:lvl6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altLang="en-US" sz="4134"/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487128" y="2561639"/>
            <a:ext cx="7315200" cy="93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Introduction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905517" y="6540634"/>
            <a:ext cx="6511652" cy="3206202"/>
          </a:xfrm>
          <a:prstGeom prst="rect">
            <a:avLst/>
          </a:prstGeom>
        </p:spPr>
        <p:txBody>
          <a:bodyPr/>
          <a:lstStyle>
            <a:lvl1pPr marL="1176338" indent="-1176338" algn="l" defTabSz="3135313" rtl="0" fontAlgn="base">
              <a:spcBef>
                <a:spcPct val="20000"/>
              </a:spcBef>
              <a:spcAft>
                <a:spcPct val="0"/>
              </a:spcAft>
              <a:buChar char="•"/>
              <a:defRPr sz="1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47938" indent="-981075" algn="l" defTabSz="3135313" rtl="0" fontAlgn="base">
              <a:spcBef>
                <a:spcPct val="20000"/>
              </a:spcBef>
              <a:spcAft>
                <a:spcPct val="0"/>
              </a:spcAft>
              <a:buChar char="–"/>
              <a:defRPr sz="9600">
                <a:solidFill>
                  <a:schemeClr val="tx1"/>
                </a:solidFill>
                <a:latin typeface="+mn-lt"/>
              </a:defRPr>
            </a:lvl2pPr>
            <a:lvl3pPr marL="3919538" indent="-784225" algn="l" defTabSz="3135313" rtl="0" fontAlgn="base">
              <a:spcBef>
                <a:spcPct val="20000"/>
              </a:spcBef>
              <a:spcAft>
                <a:spcPct val="0"/>
              </a:spcAft>
              <a:buChar char="•"/>
              <a:defRPr sz="8200">
                <a:solidFill>
                  <a:schemeClr val="tx1"/>
                </a:solidFill>
                <a:latin typeface="+mn-lt"/>
              </a:defRPr>
            </a:lvl3pPr>
            <a:lvl4pPr marL="5486400" indent="-784225" algn="l" defTabSz="3135313" rtl="0" fontAlgn="base">
              <a:spcBef>
                <a:spcPct val="20000"/>
              </a:spcBef>
              <a:spcAft>
                <a:spcPct val="0"/>
              </a:spcAft>
              <a:buChar char="–"/>
              <a:defRPr sz="6900">
                <a:solidFill>
                  <a:schemeClr val="tx1"/>
                </a:solidFill>
                <a:latin typeface="+mn-lt"/>
              </a:defRPr>
            </a:lvl4pPr>
            <a:lvl5pPr marL="70532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5pPr>
            <a:lvl6pPr marL="75104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6pPr>
            <a:lvl7pPr marL="79676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7pPr>
            <a:lvl8pPr marL="84248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8pPr>
            <a:lvl9pPr marL="88820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j-lt"/>
                <a:cs typeface="Helvetica Neue Light"/>
              </a:rPr>
              <a:t>We decided to create a </a:t>
            </a:r>
            <a:r>
              <a:rPr lang="en-US" sz="2800" dirty="0" smtClean="0">
                <a:latin typeface="+mj-lt"/>
                <a:cs typeface="Helvetica Neue Light"/>
              </a:rPr>
              <a:t>Poké Ball </a:t>
            </a:r>
            <a:r>
              <a:rPr lang="en-US" sz="2800" dirty="0">
                <a:latin typeface="+mj-lt"/>
                <a:cs typeface="Helvetica Neue Light"/>
              </a:rPr>
              <a:t>yo-yo. </a:t>
            </a:r>
            <a:r>
              <a:rPr lang="en-US" sz="2800" dirty="0" smtClean="0">
                <a:latin typeface="+mj-lt"/>
                <a:cs typeface="Helvetica Neue Light"/>
              </a:rPr>
              <a:t> We </a:t>
            </a:r>
            <a:r>
              <a:rPr lang="en-US" sz="2800" dirty="0">
                <a:latin typeface="+mj-lt"/>
                <a:cs typeface="Helvetica Neue Light"/>
              </a:rPr>
              <a:t>agreed on making both regular red and white </a:t>
            </a:r>
            <a:r>
              <a:rPr lang="en-US" sz="2800" dirty="0" smtClean="0">
                <a:latin typeface="+mj-lt"/>
                <a:cs typeface="Helvetica Neue Light"/>
              </a:rPr>
              <a:t>Poké Balls </a:t>
            </a:r>
            <a:r>
              <a:rPr lang="en-US" sz="2800" dirty="0">
                <a:latin typeface="+mj-lt"/>
                <a:cs typeface="Helvetica Neue Light"/>
              </a:rPr>
              <a:t>(below) as well as </a:t>
            </a:r>
            <a:r>
              <a:rPr lang="en-US" sz="2800" dirty="0" smtClean="0">
                <a:latin typeface="+mj-lt"/>
                <a:cs typeface="Helvetica Neue Light"/>
              </a:rPr>
              <a:t>a few Hyper </a:t>
            </a:r>
            <a:r>
              <a:rPr lang="en-US" sz="2800" dirty="0">
                <a:latin typeface="+mj-lt"/>
                <a:cs typeface="Helvetica Neue Light"/>
              </a:rPr>
              <a:t>or Ultra </a:t>
            </a:r>
            <a:r>
              <a:rPr lang="en-US" sz="2800" dirty="0" smtClean="0">
                <a:latin typeface="+mj-lt"/>
                <a:cs typeface="Helvetica Neue Light"/>
              </a:rPr>
              <a:t>Balls </a:t>
            </a:r>
            <a:r>
              <a:rPr lang="en-US" sz="2800" dirty="0">
                <a:latin typeface="+mj-lt"/>
                <a:cs typeface="Helvetica Neue Light"/>
              </a:rPr>
              <a:t>(above). </a:t>
            </a:r>
            <a:r>
              <a:rPr lang="en-US" sz="2800" dirty="0" smtClean="0">
                <a:latin typeface="+mj-lt"/>
                <a:cs typeface="Helvetica Neue Light"/>
              </a:rPr>
              <a:t> We </a:t>
            </a:r>
            <a:r>
              <a:rPr lang="en-US" sz="2800" dirty="0">
                <a:latin typeface="+mj-lt"/>
                <a:cs typeface="Helvetica Neue Light"/>
              </a:rPr>
              <a:t>ultimately decided on a </a:t>
            </a:r>
            <a:r>
              <a:rPr lang="en-US" sz="2800" dirty="0" smtClean="0">
                <a:latin typeface="+mj-lt"/>
                <a:cs typeface="Helvetica Neue Light"/>
              </a:rPr>
              <a:t>butterfly-shaped </a:t>
            </a:r>
            <a:r>
              <a:rPr lang="en-US" sz="2800" dirty="0">
                <a:latin typeface="+mj-lt"/>
                <a:cs typeface="Helvetica Neue Light"/>
              </a:rPr>
              <a:t>yo-yo over a spherical shape because the butterfly shape is comparable to those used my professional </a:t>
            </a:r>
            <a:r>
              <a:rPr lang="en-US" sz="2800" dirty="0" err="1" smtClean="0">
                <a:latin typeface="+mj-lt"/>
                <a:cs typeface="Helvetica Neue Light"/>
              </a:rPr>
              <a:t>yo-yoers</a:t>
            </a:r>
            <a:r>
              <a:rPr lang="en-US" sz="2800" dirty="0" smtClean="0">
                <a:latin typeface="+mj-lt"/>
                <a:cs typeface="Helvetica Neue Light"/>
              </a:rPr>
              <a:t>.</a:t>
            </a:r>
            <a:endParaRPr lang="en-US" sz="2800" dirty="0">
              <a:latin typeface="+mj-lt"/>
            </a:endParaRPr>
          </a:p>
          <a:p>
            <a:endParaRPr lang="en-US" sz="7334" dirty="0"/>
          </a:p>
        </p:txBody>
      </p:sp>
      <p:sp>
        <p:nvSpPr>
          <p:cNvPr id="51" name="Title 1"/>
          <p:cNvSpPr txBox="1">
            <a:spLocks/>
          </p:cNvSpPr>
          <p:nvPr/>
        </p:nvSpPr>
        <p:spPr bwMode="auto">
          <a:xfrm>
            <a:off x="500920" y="13358700"/>
            <a:ext cx="7195249" cy="102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Specifications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 bwMode="auto">
          <a:xfrm>
            <a:off x="7584542" y="2499102"/>
            <a:ext cx="7315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Tooling Design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 bwMode="auto">
          <a:xfrm>
            <a:off x="15056986" y="2468027"/>
            <a:ext cx="6008434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>
                <a:latin typeface="BankGothic Md BT" panose="020B0807020203060204" pitchFamily="34" charset="0"/>
                <a:cs typeface="Helvetica Neue"/>
              </a:rPr>
              <a:t>Process </a:t>
            </a:r>
            <a:r>
              <a:rPr lang="en-US" sz="3600" b="1" u="sng" dirty="0" smtClean="0">
                <a:latin typeface="BankGothic Md BT" panose="020B0807020203060204" pitchFamily="34" charset="0"/>
                <a:cs typeface="Helvetica Neue"/>
              </a:rPr>
              <a:t>Optimization</a:t>
            </a:r>
            <a:endParaRPr lang="en-US" sz="3600" b="1" u="sng" dirty="0">
              <a:latin typeface="BankGothic Md BT" panose="020B0807020203060204" pitchFamily="34" charset="0"/>
              <a:cs typeface="Helvetica Neue"/>
            </a:endParaRPr>
          </a:p>
        </p:txBody>
      </p:sp>
      <p:sp>
        <p:nvSpPr>
          <p:cNvPr id="91" name="Title 1"/>
          <p:cNvSpPr txBox="1">
            <a:spLocks/>
          </p:cNvSpPr>
          <p:nvPr/>
        </p:nvSpPr>
        <p:spPr bwMode="auto">
          <a:xfrm>
            <a:off x="14537564" y="18478816"/>
            <a:ext cx="723023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The Final Product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4677011" y="26395487"/>
            <a:ext cx="512397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Assembly Process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115" name="Title 1"/>
          <p:cNvSpPr txBox="1">
            <a:spLocks/>
          </p:cNvSpPr>
          <p:nvPr/>
        </p:nvSpPr>
        <p:spPr bwMode="auto">
          <a:xfrm>
            <a:off x="8860113" y="18513113"/>
            <a:ext cx="512397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Cost Analysis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74" name="Line 1464"/>
          <p:cNvSpPr>
            <a:spLocks noChangeShapeType="1"/>
          </p:cNvSpPr>
          <p:nvPr/>
        </p:nvSpPr>
        <p:spPr bwMode="auto">
          <a:xfrm flipV="1">
            <a:off x="14935200" y="18161009"/>
            <a:ext cx="6465636" cy="5079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75" name="Title 1"/>
          <p:cNvSpPr txBox="1">
            <a:spLocks/>
          </p:cNvSpPr>
          <p:nvPr/>
        </p:nvSpPr>
        <p:spPr bwMode="auto">
          <a:xfrm>
            <a:off x="14263266" y="26566254"/>
            <a:ext cx="723023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Lessons Learned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 bwMode="auto">
          <a:xfrm>
            <a:off x="992181" y="18483706"/>
            <a:ext cx="587522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>
                <a:latin typeface="BankGothic Md BT" panose="020B0807020203060204" pitchFamily="34" charset="0"/>
                <a:cs typeface="MS Reference Sans Serif"/>
              </a:rPr>
              <a:t>Production </a:t>
            </a:r>
            <a:r>
              <a:rPr lang="en-US" sz="3600" b="1" u="sng" dirty="0" smtClean="0">
                <a:latin typeface="BankGothic Md BT" panose="020B0807020203060204" pitchFamily="34" charset="0"/>
                <a:cs typeface="MS Reference Sans Serif"/>
              </a:rPr>
              <a:t>Results</a:t>
            </a:r>
            <a:endParaRPr lang="en-US" sz="3600" b="1" u="sng" dirty="0">
              <a:latin typeface="BankGothic Md BT" panose="020B0807020203060204" pitchFamily="34" charset="0"/>
              <a:cs typeface="MS Reference Sans Serif"/>
            </a:endParaRPr>
          </a:p>
        </p:txBody>
      </p:sp>
      <p:pic>
        <p:nvPicPr>
          <p:cNvPr id="36" name="Picture 35" descr="Exploded 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69" y="10245187"/>
            <a:ext cx="5421311" cy="2580114"/>
          </a:xfrm>
          <a:prstGeom prst="rect">
            <a:avLst/>
          </a:prstGeom>
        </p:spPr>
      </p:pic>
      <p:pic>
        <p:nvPicPr>
          <p:cNvPr id="37" name="Picture 36" descr="Black Body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/>
          <a:stretch/>
        </p:blipFill>
        <p:spPr>
          <a:xfrm>
            <a:off x="2545909" y="3581019"/>
            <a:ext cx="3273345" cy="2858627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98133"/>
              </p:ext>
            </p:extLst>
          </p:nvPr>
        </p:nvGraphicFramePr>
        <p:xfrm>
          <a:off x="685768" y="14560613"/>
          <a:ext cx="6944753" cy="259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1324"/>
                <a:gridCol w="1777845"/>
                <a:gridCol w="1932440"/>
                <a:gridCol w="19431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Part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Dimension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Predicted Value (in)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Measured Value (in)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+mj-lt"/>
                        </a:rPr>
                        <a:t>Base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Cap interface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1.785 ± 0.005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j-lt"/>
                        </a:rPr>
                        <a:t>1.795 ± 0.008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+mj-lt"/>
                        </a:rPr>
                        <a:t>Cap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Outer diameter (base</a:t>
                      </a:r>
                      <a:r>
                        <a:rPr lang="en-US" sz="1800" baseline="0" dirty="0" smtClean="0">
                          <a:latin typeface="+mj-lt"/>
                        </a:rPr>
                        <a:t> interface)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j-lt"/>
                        </a:rPr>
                        <a:t>1.795 ±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j-lt"/>
                        </a:rPr>
                        <a:t>1.792 ± 0.006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Thermo-form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Button diameter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0.320 ±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0.322 ± 0.003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7866726" y="3317287"/>
            <a:ext cx="6676233" cy="4960125"/>
            <a:chOff x="7587034" y="3608267"/>
            <a:chExt cx="6676233" cy="496012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12" b="79148" l="9996" r="89963">
                          <a14:backgroundMark x1="66419" y1="76799" x2="66419" y2="76799"/>
                          <a14:backgroundMark x1="66625" y1="76799" x2="66625" y2="76799"/>
                          <a14:backgroundMark x1="65386" y1="76652" x2="68401" y2="764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034" y="3608267"/>
              <a:ext cx="6433766" cy="361899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975117" y="3638672"/>
              <a:ext cx="36576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Base Mold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61995" y="6629400"/>
              <a:ext cx="650127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Complete freedom with ejector pin placement because they were hidden</a:t>
              </a:r>
            </a:p>
            <a:p>
              <a:pPr algn="l"/>
              <a:endParaRPr lang="en-US" sz="800" dirty="0" smtClean="0"/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Top surface was filleted to remove sharp parting line edge</a:t>
              </a:r>
              <a:endParaRPr lang="en-US" sz="2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859541" y="8392185"/>
            <a:ext cx="6734705" cy="5193852"/>
            <a:chOff x="7528560" y="8620375"/>
            <a:chExt cx="6734705" cy="519385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12" b="80103" l="9583" r="89550">
                          <a14:foregroundMark x1="10822" y1="67621" x2="48988" y2="66300"/>
                          <a14:foregroundMark x1="13300" y1="72907" x2="11359" y2="67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8560" y="8620375"/>
              <a:ext cx="6492240" cy="3651885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8994665" y="8764670"/>
              <a:ext cx="36576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Cap Mold</a:t>
              </a:r>
              <a:endParaRPr lang="en-US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56194" y="11444347"/>
              <a:ext cx="6507071" cy="2369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Easy to make drastic changes quickly due to simple, mostly circular features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800" dirty="0" smtClean="0"/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Interface to both base &amp; thermoform means all interference problems can be fixed from only changing the cap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993708" y="13947919"/>
            <a:ext cx="6647326" cy="3607138"/>
            <a:chOff x="7714014" y="13800626"/>
            <a:chExt cx="6647326" cy="360713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12" b="89868" l="24329" r="70715">
                          <a14:foregroundMark x1="33829" y1="57562" x2="33829" y2="57562"/>
                          <a14:foregroundMark x1="32714" y1="55286" x2="31392" y2="487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191" y="13980356"/>
              <a:ext cx="5760580" cy="324032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8945880" y="13800626"/>
              <a:ext cx="36576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Thermoform Mold</a:t>
              </a:r>
              <a:endParaRPr lang="en-US" b="1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714014" y="16453657"/>
              <a:ext cx="664732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Used a pocket because outer diameter sizes are most important for interface</a:t>
              </a:r>
              <a:endParaRPr lang="en-US" sz="2800" dirty="0"/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8512" y="19638437"/>
            <a:ext cx="7035972" cy="560334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44584" y="30894641"/>
            <a:ext cx="112335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de-DE" sz="2800" dirty="0" smtClean="0"/>
              <a:t> Press fitting components allowed for easy assembly</a:t>
            </a:r>
          </a:p>
          <a:p>
            <a:pPr algn="l">
              <a:buFont typeface="Arial" pitchFamily="34" charset="0"/>
              <a:buChar char="•"/>
            </a:pPr>
            <a:r>
              <a:rPr lang="de-DE" sz="2800" dirty="0" smtClean="0"/>
              <a:t> Doubling up on items 2 and 3 prevented process from bottlenecking</a:t>
            </a:r>
          </a:p>
          <a:p>
            <a:pPr algn="l">
              <a:buFont typeface="Arial" pitchFamily="34" charset="0"/>
              <a:buChar char="•"/>
            </a:pPr>
            <a:r>
              <a:rPr lang="de-DE" sz="2800" dirty="0" smtClean="0"/>
              <a:t> Line was organized to create buffers so no person was idle</a:t>
            </a:r>
          </a:p>
          <a:p>
            <a:pPr algn="l">
              <a:buFont typeface="Arial" pitchFamily="34" charset="0"/>
              <a:buChar char="•"/>
            </a:pPr>
            <a:endParaRPr lang="de-DE" sz="2400" dirty="0" smtClean="0"/>
          </a:p>
          <a:p>
            <a:pPr algn="l"/>
            <a:endParaRPr lang="de-DE" sz="2400" dirty="0" smtClean="0"/>
          </a:p>
          <a:p>
            <a:endParaRPr lang="de-DE" sz="2400" dirty="0"/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85047" y="27046386"/>
            <a:ext cx="12039600" cy="392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/>
          <p:cNvSpPr txBox="1"/>
          <p:nvPr/>
        </p:nvSpPr>
        <p:spPr>
          <a:xfrm>
            <a:off x="14858851" y="19371420"/>
            <a:ext cx="64733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+mj-lt"/>
              </a:rPr>
              <a:t>This lightweight yo-yo is built for speed.  Its concave halves, shaped like typical professional yo-yos, make this product well-balanced and easy to control.  Intended for ages 5 and up, this Pok</a:t>
            </a:r>
            <a:r>
              <a:rPr lang="en-US" sz="2800" dirty="0">
                <a:cs typeface="Helvetica Neue Light"/>
              </a:rPr>
              <a:t>é</a:t>
            </a:r>
            <a:r>
              <a:rPr lang="en-US" sz="2800" dirty="0" smtClean="0">
                <a:latin typeface="+mj-lt"/>
              </a:rPr>
              <a:t> Ball yo-yo is a nostalgic nod to one of</a:t>
            </a:r>
            <a:endParaRPr lang="en-US" sz="28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73524" y="27328254"/>
            <a:ext cx="630635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 smtClean="0"/>
              <a:t>Shrinkage is a considerable concern and should be accounted for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/>
              <a:t>Deburring and draft are critical to insure part </a:t>
            </a:r>
            <a:r>
              <a:rPr lang="de-DE" sz="2800" dirty="0" smtClean="0"/>
              <a:t>ejection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 smtClean="0"/>
              <a:t>Careful design reduces the need for remachining and saves time overall</a:t>
            </a:r>
          </a:p>
          <a:p>
            <a:pPr algn="l"/>
            <a:endParaRPr lang="de-DE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/>
              <a:t>Consideration of proper Design for Manufacturing techniques improves both part and assembly </a:t>
            </a:r>
            <a:r>
              <a:rPr lang="de-DE" sz="2800" dirty="0" smtClean="0"/>
              <a:t>quality</a:t>
            </a:r>
            <a:endParaRPr lang="de-DE" sz="2800" dirty="0"/>
          </a:p>
        </p:txBody>
      </p:sp>
      <p:pic>
        <p:nvPicPr>
          <p:cNvPr id="72" name="Picture 71" descr="IMG_20151105_110149208.jp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" b="8806"/>
          <a:stretch/>
        </p:blipFill>
        <p:spPr>
          <a:xfrm>
            <a:off x="16060790" y="15653254"/>
            <a:ext cx="4000951" cy="2095686"/>
          </a:xfrm>
          <a:prstGeom prst="rect">
            <a:avLst/>
          </a:prstGeom>
        </p:spPr>
      </p:pic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44689"/>
              </p:ext>
            </p:extLst>
          </p:nvPr>
        </p:nvGraphicFramePr>
        <p:xfrm>
          <a:off x="796951" y="19453697"/>
          <a:ext cx="6379371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6457"/>
                <a:gridCol w="2126457"/>
                <a:gridCol w="2126457"/>
              </a:tblGrid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Cpk</a:t>
                      </a:r>
                      <a:endParaRPr lang="en-US" sz="24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Thermoform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1.8398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1.0616</a:t>
                      </a:r>
                      <a:endParaRPr lang="en-US" sz="24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0.8133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0.4535</a:t>
                      </a:r>
                      <a:endParaRPr lang="en-US" sz="24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Base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0.6433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-0.6228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9" name="Picture 78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9" y="21743638"/>
            <a:ext cx="6664052" cy="4082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5362181" y="7834314"/>
            <a:ext cx="5490323" cy="2840329"/>
            <a:chOff x="15724883" y="14941907"/>
            <a:chExt cx="5490323" cy="2840329"/>
          </a:xfrm>
        </p:grpSpPr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4883" y="14941907"/>
              <a:ext cx="3052294" cy="284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18940572" y="16766573"/>
              <a:ext cx="2274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Prototype base part showing one sided flash</a:t>
              </a:r>
              <a:endParaRPr lang="en-US" sz="2000" b="1" dirty="0"/>
            </a:p>
          </p:txBody>
        </p:sp>
        <p:cxnSp>
          <p:nvCxnSpPr>
            <p:cNvPr id="87" name="Straight Arrow Connector 86"/>
            <p:cNvCxnSpPr/>
            <p:nvPr/>
          </p:nvCxnSpPr>
          <p:spPr bwMode="auto">
            <a:xfrm flipH="1" flipV="1">
              <a:off x="18468083" y="17075507"/>
              <a:ext cx="620018" cy="26150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8" name="Line 1771"/>
          <p:cNvSpPr>
            <a:spLocks noChangeShapeType="1"/>
          </p:cNvSpPr>
          <p:nvPr/>
        </p:nvSpPr>
        <p:spPr bwMode="auto">
          <a:xfrm>
            <a:off x="14608307" y="2493818"/>
            <a:ext cx="50398" cy="3004358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89" name="Line 1464"/>
          <p:cNvSpPr>
            <a:spLocks noChangeShapeType="1"/>
          </p:cNvSpPr>
          <p:nvPr/>
        </p:nvSpPr>
        <p:spPr bwMode="auto">
          <a:xfrm>
            <a:off x="905517" y="13234911"/>
            <a:ext cx="6598906" cy="3271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93" name="TextBox 92"/>
          <p:cNvSpPr txBox="1"/>
          <p:nvPr/>
        </p:nvSpPr>
        <p:spPr>
          <a:xfrm>
            <a:off x="15409342" y="3380211"/>
            <a:ext cx="490659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Injection Molded Base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4796087" y="4002765"/>
            <a:ext cx="63990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Initially had flash, only on one </a:t>
            </a:r>
            <a:r>
              <a:rPr lang="en-US" sz="2800" dirty="0" smtClean="0"/>
              <a:t>side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Added shim to IM machine to align the </a:t>
            </a:r>
            <a:r>
              <a:rPr lang="en-US" sz="2800" dirty="0" smtClean="0"/>
              <a:t>molds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Reduced shot size from 25 to </a:t>
            </a:r>
            <a:r>
              <a:rPr lang="en-US" sz="2800" dirty="0" smtClean="0"/>
              <a:t>19mm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Reduced cooling time, experienced excessive </a:t>
            </a:r>
            <a:r>
              <a:rPr lang="en-US" sz="2800" dirty="0" smtClean="0"/>
              <a:t>shrinkage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Settled on 25 second cooling time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5878951" y="11290029"/>
            <a:ext cx="423334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Injection Molded Cap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835402" y="11910824"/>
            <a:ext cx="64179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Biggest challenge was ejection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Draft added to mold to help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Mold release also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Next, cooling times optimized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20 seconds chosen for the cooling time because it allowed 8 parts to successfully eject between sprays</a:t>
            </a:r>
            <a:endParaRPr lang="en-US" sz="2800" dirty="0"/>
          </a:p>
        </p:txBody>
      </p:sp>
      <p:sp>
        <p:nvSpPr>
          <p:cNvPr id="98" name="Line 1464"/>
          <p:cNvSpPr>
            <a:spLocks noChangeShapeType="1"/>
          </p:cNvSpPr>
          <p:nvPr/>
        </p:nvSpPr>
        <p:spPr bwMode="auto">
          <a:xfrm flipV="1">
            <a:off x="364098" y="26412790"/>
            <a:ext cx="13881499" cy="34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99" name="Line 1464"/>
          <p:cNvSpPr>
            <a:spLocks noChangeShapeType="1"/>
          </p:cNvSpPr>
          <p:nvPr/>
        </p:nvSpPr>
        <p:spPr bwMode="auto">
          <a:xfrm flipV="1">
            <a:off x="14952461" y="26371528"/>
            <a:ext cx="6606278" cy="412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100" name="Line 1771"/>
          <p:cNvSpPr>
            <a:spLocks noChangeShapeType="1"/>
          </p:cNvSpPr>
          <p:nvPr/>
        </p:nvSpPr>
        <p:spPr bwMode="auto">
          <a:xfrm flipH="1">
            <a:off x="7837390" y="18470015"/>
            <a:ext cx="8043" cy="748556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18994" r="32050" b="12319"/>
          <a:stretch/>
        </p:blipFill>
        <p:spPr>
          <a:xfrm>
            <a:off x="14979645" y="22098697"/>
            <a:ext cx="3581400" cy="3886201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8692279" y="21890815"/>
            <a:ext cx="25845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+mj-lt"/>
              </a:rPr>
              <a:t>the most popular gaming franchises of all time and is sure to delight both children, teenagers, and parents alike.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455</Words>
  <Application>Microsoft Office PowerPoint</Application>
  <PresentationFormat>Custom</PresentationFormat>
  <Paragraphs>88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BankGothic Md BT</vt:lpstr>
      <vt:lpstr>Helvetica Neue</vt:lpstr>
      <vt:lpstr>Helvetica Neue Light</vt:lpstr>
      <vt:lpstr>Arial</vt:lpstr>
      <vt:lpstr>MS Reference Sans Serif</vt:lpstr>
      <vt:lpstr>Default Design</vt:lpstr>
      <vt:lpstr>PowerPoint Presentation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Mechanical Engineering</dc:creator>
  <cp:lastModifiedBy>Cyndia</cp:lastModifiedBy>
  <cp:revision>259</cp:revision>
  <dcterms:created xsi:type="dcterms:W3CDTF">2003-12-03T17:46:10Z</dcterms:created>
  <dcterms:modified xsi:type="dcterms:W3CDTF">2016-07-22T04:30:00Z</dcterms:modified>
</cp:coreProperties>
</file>